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6" r:id="rId11"/>
    <p:sldId id="264" r:id="rId12"/>
    <p:sldId id="28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84" r:id="rId25"/>
    <p:sldId id="28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1" d="100"/>
          <a:sy n="71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_56cZGRMx4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d7LyfGx1PQ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D913-27FC-409B-B138-0DA8EE55D8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A3EF6-9F78-43D9-91C6-133AB51AD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4FE931A8-CC85-4E08-BE2D-994738E380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4581-9CA5-4BDC-8387-69414975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3" y="-28542"/>
            <a:ext cx="9404723" cy="1400530"/>
          </a:xfrm>
        </p:spPr>
        <p:txBody>
          <a:bodyPr/>
          <a:lstStyle/>
          <a:p>
            <a:r>
              <a:rPr lang="en-US" dirty="0"/>
              <a:t>The Articles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AB9AA8-651A-47CB-BD8C-7FCD60318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73986"/>
              </p:ext>
            </p:extLst>
          </p:nvPr>
        </p:nvGraphicFramePr>
        <p:xfrm>
          <a:off x="0" y="834189"/>
          <a:ext cx="12192000" cy="3972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4905">
                  <a:extLst>
                    <a:ext uri="{9D8B030D-6E8A-4147-A177-3AD203B41FA5}">
                      <a16:colId xmlns:a16="http://schemas.microsoft.com/office/drawing/2014/main" val="630695572"/>
                    </a:ext>
                  </a:extLst>
                </a:gridCol>
                <a:gridCol w="8037095">
                  <a:extLst>
                    <a:ext uri="{9D8B030D-6E8A-4147-A177-3AD203B41FA5}">
                      <a16:colId xmlns:a16="http://schemas.microsoft.com/office/drawing/2014/main" val="3610776400"/>
                    </a:ext>
                  </a:extLst>
                </a:gridCol>
              </a:tblGrid>
              <a:tr h="696009"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Weaknesses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4131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Could not act on behalf of the country’s citizens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21361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Could not raise an army to defend itself/state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55698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Less effective than the Continental Congress!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648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Created a federation, not a confederation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33781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23CDCA-4596-4DED-9B3D-CE265148CDDA}"/>
              </a:ext>
            </a:extLst>
          </p:cNvPr>
          <p:cNvSpPr/>
          <p:nvPr/>
        </p:nvSpPr>
        <p:spPr>
          <a:xfrm>
            <a:off x="1588169" y="5168360"/>
            <a:ext cx="8101263" cy="1002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Established a Unicameral Congress //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Limited Power</a:t>
            </a:r>
          </a:p>
        </p:txBody>
      </p:sp>
    </p:spTree>
    <p:extLst>
      <p:ext uri="{BB962C8B-B14F-4D97-AF65-F5344CB8AC3E}">
        <p14:creationId xmlns:p14="http://schemas.microsoft.com/office/powerpoint/2010/main" val="309607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thomas jefferson">
            <a:extLst>
              <a:ext uri="{FF2B5EF4-FFF2-40B4-BE49-F238E27FC236}">
                <a16:creationId xmlns:a16="http://schemas.microsoft.com/office/drawing/2014/main" id="{ECA0B7FF-B40A-4BCE-8907-90D341288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8" y="4312819"/>
            <a:ext cx="2095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45DE19-65BE-40B4-918F-9DBC66FED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E6281-D279-4D1E-840E-67251186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2124872"/>
            <a:ext cx="8946541" cy="4195481"/>
          </a:xfrm>
        </p:spPr>
        <p:txBody>
          <a:bodyPr/>
          <a:lstStyle/>
          <a:p>
            <a:r>
              <a:rPr lang="en-US" dirty="0"/>
              <a:t>Still exemplified what a loose confederation could be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D1849FA-CB31-43A4-87D9-7C093EF67DCA}"/>
              </a:ext>
            </a:extLst>
          </p:cNvPr>
          <p:cNvSpPr/>
          <p:nvPr/>
        </p:nvSpPr>
        <p:spPr>
          <a:xfrm>
            <a:off x="1379621" y="2546683"/>
            <a:ext cx="10459453" cy="2169695"/>
          </a:xfrm>
          <a:prstGeom prst="wedgeEllipseCallout">
            <a:avLst>
              <a:gd name="adj1" fmla="val -49667"/>
              <a:gd name="adj2" fmla="val 83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one existing or that ever did exist!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C192AF2-0485-4AF2-86BB-6983586F8FBA}"/>
              </a:ext>
            </a:extLst>
          </p:cNvPr>
          <p:cNvSpPr/>
          <p:nvPr/>
        </p:nvSpPr>
        <p:spPr>
          <a:xfrm>
            <a:off x="1732547" y="5396748"/>
            <a:ext cx="10459453" cy="1345416"/>
          </a:xfrm>
          <a:prstGeom prst="wedgeEllipseCallout">
            <a:avLst>
              <a:gd name="adj1" fmla="val -52581"/>
              <a:gd name="adj2" fmla="val -424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Heaven and Hell</a:t>
            </a:r>
          </a:p>
        </p:txBody>
      </p:sp>
    </p:spTree>
    <p:extLst>
      <p:ext uri="{BB962C8B-B14F-4D97-AF65-F5344CB8AC3E}">
        <p14:creationId xmlns:p14="http://schemas.microsoft.com/office/powerpoint/2010/main" val="113264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4581-9CA5-4BDC-8387-69414975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3" y="-28542"/>
            <a:ext cx="9404723" cy="1400530"/>
          </a:xfrm>
        </p:spPr>
        <p:txBody>
          <a:bodyPr/>
          <a:lstStyle/>
          <a:p>
            <a:r>
              <a:rPr lang="en-US" dirty="0"/>
              <a:t>The Articles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AB9AA8-651A-47CB-BD8C-7FCD60318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636349"/>
              </p:ext>
            </p:extLst>
          </p:nvPr>
        </p:nvGraphicFramePr>
        <p:xfrm>
          <a:off x="0" y="834189"/>
          <a:ext cx="12192000" cy="5613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5453">
                  <a:extLst>
                    <a:ext uri="{9D8B030D-6E8A-4147-A177-3AD203B41FA5}">
                      <a16:colId xmlns:a16="http://schemas.microsoft.com/office/drawing/2014/main" val="630695572"/>
                    </a:ext>
                  </a:extLst>
                </a:gridCol>
                <a:gridCol w="3256547">
                  <a:extLst>
                    <a:ext uri="{9D8B030D-6E8A-4147-A177-3AD203B41FA5}">
                      <a16:colId xmlns:a16="http://schemas.microsoft.com/office/drawing/2014/main" val="3610776400"/>
                    </a:ext>
                  </a:extLst>
                </a:gridCol>
              </a:tblGrid>
              <a:tr h="696009"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Weaknesses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4131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**It does give us the building block of our current constitution</a:t>
                      </a:r>
                    </a:p>
                    <a:p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21361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Outlines some central powers of the government</a:t>
                      </a:r>
                    </a:p>
                    <a:p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55698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Congress can make treaties</a:t>
                      </a:r>
                    </a:p>
                    <a:p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648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Congress can establish a postal service</a:t>
                      </a:r>
                    </a:p>
                    <a:p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33781"/>
                  </a:ext>
                </a:extLst>
              </a:tr>
              <a:tr h="711117">
                <a:tc>
                  <a:txBody>
                    <a:bodyPr/>
                    <a:lstStyle/>
                    <a:p>
                      <a:r>
                        <a:rPr lang="en-US" sz="2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Landmark Laws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04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88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3D6-5EBB-4BA9-89B5-56D6C6C2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3F04-3850-46DA-8450-6F12A94B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2052918"/>
            <a:ext cx="9696927" cy="4195481"/>
          </a:xfrm>
        </p:spPr>
        <p:txBody>
          <a:bodyPr/>
          <a:lstStyle/>
          <a:p>
            <a:r>
              <a:rPr lang="en-US" dirty="0"/>
              <a:t>Old Northwest</a:t>
            </a:r>
          </a:p>
          <a:p>
            <a:endParaRPr lang="en-US" dirty="0"/>
          </a:p>
          <a:p>
            <a:r>
              <a:rPr lang="en-US" dirty="0"/>
              <a:t>Ordinance of 1784</a:t>
            </a:r>
          </a:p>
          <a:p>
            <a:pPr lvl="1"/>
            <a:r>
              <a:rPr lang="en-US" dirty="0"/>
              <a:t>As populations grow, territories apply for statehood</a:t>
            </a:r>
          </a:p>
          <a:p>
            <a:pPr lvl="1"/>
            <a:endParaRPr lang="en-US" dirty="0"/>
          </a:p>
          <a:p>
            <a:r>
              <a:rPr lang="en-US" dirty="0"/>
              <a:t>Land Ordinance of 1785</a:t>
            </a:r>
          </a:p>
          <a:p>
            <a:pPr lvl="1"/>
            <a:r>
              <a:rPr lang="en-US" dirty="0"/>
              <a:t>Sell lands, pay off debt</a:t>
            </a:r>
          </a:p>
          <a:p>
            <a:pPr lvl="1"/>
            <a:r>
              <a:rPr lang="en-US" dirty="0"/>
              <a:t>Survey land prior to selling</a:t>
            </a:r>
          </a:p>
          <a:p>
            <a:pPr lvl="1"/>
            <a:r>
              <a:rPr lang="en-US" dirty="0"/>
              <a:t>Part of land to be set aside for public education</a:t>
            </a:r>
          </a:p>
          <a:p>
            <a:pPr lvl="1"/>
            <a:r>
              <a:rPr lang="en-US" dirty="0"/>
              <a:t>Divides land into townships; down from there</a:t>
            </a:r>
          </a:p>
        </p:txBody>
      </p:sp>
      <p:pic>
        <p:nvPicPr>
          <p:cNvPr id="8196" name="Picture 4" descr="Image result for old northwest">
            <a:extLst>
              <a:ext uri="{FF2B5EF4-FFF2-40B4-BE49-F238E27FC236}">
                <a16:creationId xmlns:a16="http://schemas.microsoft.com/office/drawing/2014/main" id="{EB03EEE0-D7D0-479E-82B6-337145A42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005" y="-33447"/>
            <a:ext cx="4569995" cy="37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5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9B7F9-15E5-4EEA-A039-9F942537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A1800-92D5-4B87-8B72-6DE18CA3D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18" y="1331259"/>
            <a:ext cx="8946541" cy="4195481"/>
          </a:xfrm>
        </p:spPr>
        <p:txBody>
          <a:bodyPr/>
          <a:lstStyle/>
          <a:p>
            <a:r>
              <a:rPr lang="en-US" dirty="0"/>
              <a:t>Northwest Ordinance of 1787</a:t>
            </a:r>
          </a:p>
          <a:p>
            <a:pPr lvl="1"/>
            <a:r>
              <a:rPr lang="en-US" dirty="0"/>
              <a:t>How should a nation handle its colonies?</a:t>
            </a:r>
          </a:p>
          <a:p>
            <a:pPr lvl="1"/>
            <a:r>
              <a:rPr lang="en-US" dirty="0"/>
              <a:t>Territory in the Union under the jurisdiction of the federal government</a:t>
            </a:r>
          </a:p>
          <a:p>
            <a:pPr lvl="1"/>
            <a:r>
              <a:rPr lang="en-US" dirty="0"/>
              <a:t>When a territory has 60k citizens, it can become a state</a:t>
            </a:r>
          </a:p>
          <a:p>
            <a:pPr lvl="1"/>
            <a:r>
              <a:rPr lang="en-US" b="1" u="sng" dirty="0"/>
              <a:t>Forbids slavery in the Old Northwest</a:t>
            </a:r>
          </a:p>
          <a:p>
            <a:pPr lvl="2"/>
            <a:r>
              <a:rPr lang="en-US" dirty="0"/>
              <a:t>Slaves already present not included</a:t>
            </a:r>
          </a:p>
        </p:txBody>
      </p:sp>
      <p:pic>
        <p:nvPicPr>
          <p:cNvPr id="9218" name="Picture 2" descr="Image result for northwest land ordinance of 1787">
            <a:extLst>
              <a:ext uri="{FF2B5EF4-FFF2-40B4-BE49-F238E27FC236}">
                <a16:creationId xmlns:a16="http://schemas.microsoft.com/office/drawing/2014/main" id="{DA512659-4A7F-4A04-9C8C-090E5C39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18" y="3104005"/>
            <a:ext cx="7014883" cy="375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29413-85ED-484D-B021-D79641FD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99" y="0"/>
            <a:ext cx="9404723" cy="1400530"/>
          </a:xfrm>
        </p:spPr>
        <p:txBody>
          <a:bodyPr/>
          <a:lstStyle/>
          <a:p>
            <a:r>
              <a:rPr lang="en-US" dirty="0"/>
              <a:t>Trade Woes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9B5A0-FB13-480C-941F-811BF0FD3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789" y="995082"/>
            <a:ext cx="8946541" cy="58629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Weak foreign relations</a:t>
            </a:r>
          </a:p>
          <a:p>
            <a:endParaRPr lang="en-US" dirty="0"/>
          </a:p>
          <a:p>
            <a:r>
              <a:rPr lang="en-US" dirty="0"/>
              <a:t>Britain still upset—reinforce Navigation laws; limit American trade</a:t>
            </a:r>
          </a:p>
          <a:p>
            <a:pPr lvl="1"/>
            <a:r>
              <a:rPr lang="en-US" dirty="0"/>
              <a:t>Still smuggled goods</a:t>
            </a:r>
          </a:p>
          <a:p>
            <a:endParaRPr lang="en-US" dirty="0"/>
          </a:p>
          <a:p>
            <a:r>
              <a:rPr lang="en-US" dirty="0"/>
              <a:t>Britain still holds territory on Northern border (Canada)</a:t>
            </a:r>
          </a:p>
          <a:p>
            <a:pPr lvl="1"/>
            <a:r>
              <a:rPr lang="en-US" dirty="0"/>
              <a:t>Continue trade with Natives / fur posts</a:t>
            </a:r>
          </a:p>
          <a:p>
            <a:pPr lvl="2"/>
            <a:r>
              <a:rPr lang="en-US" dirty="0"/>
              <a:t>Violating Treaty? Goes both ways…</a:t>
            </a:r>
          </a:p>
          <a:p>
            <a:endParaRPr lang="en-US" dirty="0"/>
          </a:p>
          <a:p>
            <a:r>
              <a:rPr lang="en-US" dirty="0"/>
              <a:t>Some citizens want to take action against Britain</a:t>
            </a:r>
          </a:p>
          <a:p>
            <a:pPr lvl="1"/>
            <a:r>
              <a:rPr lang="en-US" dirty="0"/>
              <a:t>The Confederation won’t allow it!</a:t>
            </a:r>
          </a:p>
          <a:p>
            <a:endParaRPr lang="en-US" dirty="0"/>
          </a:p>
          <a:p>
            <a:r>
              <a:rPr lang="en-US" dirty="0"/>
              <a:t>Spain helps us win revolution—cuts us off economically </a:t>
            </a:r>
          </a:p>
          <a:p>
            <a:endParaRPr lang="en-US" dirty="0"/>
          </a:p>
          <a:p>
            <a:r>
              <a:rPr lang="en-US" dirty="0"/>
              <a:t>France causes woes, too!</a:t>
            </a:r>
          </a:p>
          <a:p>
            <a:endParaRPr lang="en-US" dirty="0"/>
          </a:p>
          <a:p>
            <a:r>
              <a:rPr lang="en-US" dirty="0"/>
              <a:t>Mediterranean pirates</a:t>
            </a:r>
          </a:p>
        </p:txBody>
      </p:sp>
      <p:pic>
        <p:nvPicPr>
          <p:cNvPr id="10242" name="Picture 2" descr="Image result for spanish and british influence after 1783">
            <a:extLst>
              <a:ext uri="{FF2B5EF4-FFF2-40B4-BE49-F238E27FC236}">
                <a16:creationId xmlns:a16="http://schemas.microsoft.com/office/drawing/2014/main" id="{93454E28-460D-4AC6-A664-37D7D1634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94" y="0"/>
            <a:ext cx="4357963" cy="42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john jay">
            <a:extLst>
              <a:ext uri="{FF2B5EF4-FFF2-40B4-BE49-F238E27FC236}">
                <a16:creationId xmlns:a16="http://schemas.microsoft.com/office/drawing/2014/main" id="{D3964720-5CFA-4F8E-8D0D-48A4A59F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65" y="4264249"/>
            <a:ext cx="1954773" cy="259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0ED79D6-B46C-468D-8E41-C22F5941006F}"/>
              </a:ext>
            </a:extLst>
          </p:cNvPr>
          <p:cNvSpPr/>
          <p:nvPr/>
        </p:nvSpPr>
        <p:spPr>
          <a:xfrm>
            <a:off x="8875060" y="4424082"/>
            <a:ext cx="3052482" cy="2124636"/>
          </a:xfrm>
          <a:prstGeom prst="wedgeEllipseCallout">
            <a:avLst>
              <a:gd name="adj1" fmla="val -77661"/>
              <a:gd name="adj2" fmla="val -77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Facing problems? Good!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-John Jay, US Secretary for Foreign Affairs</a:t>
            </a:r>
          </a:p>
        </p:txBody>
      </p:sp>
    </p:spTree>
    <p:extLst>
      <p:ext uri="{BB962C8B-B14F-4D97-AF65-F5344CB8AC3E}">
        <p14:creationId xmlns:p14="http://schemas.microsoft.com/office/powerpoint/2010/main" val="406285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42527-CB4C-44F8-8DAB-C74ADB66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853248"/>
          </a:xfrm>
        </p:spPr>
        <p:txBody>
          <a:bodyPr/>
          <a:lstStyle/>
          <a:p>
            <a:r>
              <a:rPr lang="en-US" sz="4800" b="1" dirty="0"/>
              <a:t>Shay’s Rebellion</a:t>
            </a: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sz="2400" b="1" i="1" dirty="0"/>
              <a:t>From Threats Outside the Nation, to Threats Within the Nation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15EC7-F6B4-46DD-9A2C-6CC48F8A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98494"/>
            <a:ext cx="8946541" cy="53519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States upset with “King Congress” – No Real Power!</a:t>
            </a:r>
          </a:p>
          <a:p>
            <a:r>
              <a:rPr lang="en-US" dirty="0"/>
              <a:t>Inflation is on the rise</a:t>
            </a:r>
          </a:p>
          <a:p>
            <a:r>
              <a:rPr lang="en-US" dirty="0"/>
              <a:t>States quarrel over boundaries; tax goods</a:t>
            </a:r>
          </a:p>
          <a:p>
            <a:endParaRPr lang="en-US" dirty="0"/>
          </a:p>
          <a:p>
            <a:r>
              <a:rPr lang="en-US" b="1" dirty="0"/>
              <a:t>Shay’s Rebellion—1786</a:t>
            </a:r>
          </a:p>
          <a:p>
            <a:pPr lvl="1"/>
            <a:r>
              <a:rPr lang="en-US" dirty="0"/>
              <a:t>Daniel Shays—Revolutionary Vet</a:t>
            </a:r>
          </a:p>
          <a:p>
            <a:pPr lvl="1"/>
            <a:r>
              <a:rPr lang="en-US" dirty="0"/>
              <a:t>Poor, backcountry farmers</a:t>
            </a:r>
          </a:p>
          <a:p>
            <a:pPr lvl="1"/>
            <a:r>
              <a:rPr lang="en-US" b="1" dirty="0"/>
              <a:t>Demand paper money; ease of taxes by states; suspend property takeovers</a:t>
            </a:r>
          </a:p>
          <a:p>
            <a:pPr lvl="1"/>
            <a:r>
              <a:rPr lang="en-US" dirty="0"/>
              <a:t>MA—uses money to raise a small army to shut down rebellion</a:t>
            </a:r>
          </a:p>
          <a:p>
            <a:pPr lvl="2"/>
            <a:r>
              <a:rPr lang="en-US" dirty="0"/>
              <a:t>Shays condemned to death, later pardoned </a:t>
            </a:r>
          </a:p>
          <a:p>
            <a:pPr lvl="2"/>
            <a:r>
              <a:rPr lang="en-US" dirty="0"/>
              <a:t>Federal government doesn’t act—too weak!</a:t>
            </a:r>
          </a:p>
          <a:p>
            <a:pPr lvl="1"/>
            <a:r>
              <a:rPr lang="en-US" dirty="0"/>
              <a:t>MA rescinds much of the laws—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next?</a:t>
            </a:r>
          </a:p>
          <a:p>
            <a:pPr lvl="2"/>
            <a:r>
              <a:rPr lang="en-US" dirty="0"/>
              <a:t>Democratic Despotism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3655D1A-04D1-4B62-B1DA-2BED3D2B43AB}"/>
              </a:ext>
            </a:extLst>
          </p:cNvPr>
          <p:cNvSpPr/>
          <p:nvPr/>
        </p:nvSpPr>
        <p:spPr>
          <a:xfrm>
            <a:off x="0" y="3429000"/>
            <a:ext cx="1820791" cy="1169894"/>
          </a:xfrm>
          <a:prstGeom prst="rightArrow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Remember Bacon?</a:t>
            </a:r>
          </a:p>
        </p:txBody>
      </p:sp>
      <p:pic>
        <p:nvPicPr>
          <p:cNvPr id="11266" name="Picture 2" descr="Image result for shays rebellion">
            <a:extLst>
              <a:ext uri="{FF2B5EF4-FFF2-40B4-BE49-F238E27FC236}">
                <a16:creationId xmlns:a16="http://schemas.microsoft.com/office/drawing/2014/main" id="{5A28C80B-F529-42BD-AD17-713107FE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27" y="1718778"/>
            <a:ext cx="4784072" cy="24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345D0-D74D-4393-90C0-126CFC758E85}"/>
              </a:ext>
            </a:extLst>
          </p:cNvPr>
          <p:cNvSpPr/>
          <p:nvPr/>
        </p:nvSpPr>
        <p:spPr>
          <a:xfrm>
            <a:off x="9022976" y="5002306"/>
            <a:ext cx="3065930" cy="154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time, things economically start to look up—still, something has to change!</a:t>
            </a:r>
          </a:p>
        </p:txBody>
      </p:sp>
    </p:spTree>
    <p:extLst>
      <p:ext uri="{BB962C8B-B14F-4D97-AF65-F5344CB8AC3E}">
        <p14:creationId xmlns:p14="http://schemas.microsoft.com/office/powerpoint/2010/main" val="104140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605C-7419-4E0B-B269-7F88FDEA7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5"/>
            <a:ext cx="9404723" cy="1400530"/>
          </a:xfrm>
        </p:spPr>
        <p:txBody>
          <a:bodyPr/>
          <a:lstStyle/>
          <a:p>
            <a:r>
              <a:rPr lang="en-US" dirty="0"/>
              <a:t>A New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6D1A-0266-436D-9375-35179C16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12" y="874059"/>
            <a:ext cx="6693787" cy="5983941"/>
          </a:xfrm>
        </p:spPr>
        <p:txBody>
          <a:bodyPr>
            <a:normAutofit/>
          </a:bodyPr>
          <a:lstStyle/>
          <a:p>
            <a:r>
              <a:rPr lang="en-US" dirty="0"/>
              <a:t>1786—Virginia calls for convention of States on Maryland</a:t>
            </a:r>
          </a:p>
          <a:p>
            <a:pPr lvl="1"/>
            <a:r>
              <a:rPr lang="en-US" dirty="0"/>
              <a:t>Nine states appoint delegates; only five represented</a:t>
            </a:r>
          </a:p>
          <a:p>
            <a:endParaRPr lang="en-US" dirty="0"/>
          </a:p>
          <a:p>
            <a:r>
              <a:rPr lang="en-US" dirty="0"/>
              <a:t>Hope to tackle the commerce issue—unable to</a:t>
            </a:r>
          </a:p>
          <a:p>
            <a:endParaRPr lang="en-US" dirty="0"/>
          </a:p>
          <a:p>
            <a:r>
              <a:rPr lang="en-US" dirty="0"/>
              <a:t>Calls for another convention the following year in Philadelphia</a:t>
            </a:r>
          </a:p>
          <a:p>
            <a:pPr lvl="1"/>
            <a:r>
              <a:rPr lang="en-US" dirty="0"/>
              <a:t>Goal: commerce and bolster the Articles altogether </a:t>
            </a:r>
          </a:p>
          <a:p>
            <a:endParaRPr lang="en-US" dirty="0"/>
          </a:p>
          <a:p>
            <a:r>
              <a:rPr lang="en-US" dirty="0"/>
              <a:t>All states but Rhode Island send delegates</a:t>
            </a:r>
          </a:p>
          <a:p>
            <a:pPr lvl="1"/>
            <a:r>
              <a:rPr lang="en-US" dirty="0"/>
              <a:t>Sent by legislatures who were elected by </a:t>
            </a:r>
            <a:r>
              <a:rPr lang="en-US" b="1" u="sng" dirty="0"/>
              <a:t>eligible voters </a:t>
            </a:r>
          </a:p>
          <a:p>
            <a:pPr lvl="1"/>
            <a:r>
              <a:rPr lang="en-US" dirty="0"/>
              <a:t>Meetings / sessions held in secrecy </a:t>
            </a:r>
          </a:p>
        </p:txBody>
      </p:sp>
      <p:pic>
        <p:nvPicPr>
          <p:cNvPr id="12290" name="Picture 2" descr="Image result for independence hall">
            <a:extLst>
              <a:ext uri="{FF2B5EF4-FFF2-40B4-BE49-F238E27FC236}">
                <a16:creationId xmlns:a16="http://schemas.microsoft.com/office/drawing/2014/main" id="{5AF21094-7B9D-42E2-8418-3B9EEF9F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665" y="-60114"/>
            <a:ext cx="3868700" cy="19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washington constitutional convention">
            <a:extLst>
              <a:ext uri="{FF2B5EF4-FFF2-40B4-BE49-F238E27FC236}">
                <a16:creationId xmlns:a16="http://schemas.microsoft.com/office/drawing/2014/main" id="{499F965B-7E1F-4D43-A6C1-C56F3A681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06" y="1874236"/>
            <a:ext cx="3868700" cy="24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benjamin franklin">
            <a:extLst>
              <a:ext uri="{FF2B5EF4-FFF2-40B4-BE49-F238E27FC236}">
                <a16:creationId xmlns:a16="http://schemas.microsoft.com/office/drawing/2014/main" id="{6833FB81-4ECC-45E2-B5BE-1989B4BE2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/>
          <a:stretch/>
        </p:blipFill>
        <p:spPr bwMode="auto">
          <a:xfrm>
            <a:off x="6882699" y="4336259"/>
            <a:ext cx="2246644" cy="252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james madison">
            <a:extLst>
              <a:ext uri="{FF2B5EF4-FFF2-40B4-BE49-F238E27FC236}">
                <a16:creationId xmlns:a16="http://schemas.microsoft.com/office/drawing/2014/main" id="{E71775D2-84AD-40D9-A6B6-1E8FF69F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88" y="4336259"/>
            <a:ext cx="2105586" cy="24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alexander hamilton">
            <a:extLst>
              <a:ext uri="{FF2B5EF4-FFF2-40B4-BE49-F238E27FC236}">
                <a16:creationId xmlns:a16="http://schemas.microsoft.com/office/drawing/2014/main" id="{05B71647-745B-4915-A7A9-19C9DAD94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325" y="4334244"/>
            <a:ext cx="2101881" cy="24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6D82445-0E6D-44FD-97E3-4FD7EC0FF6E0}"/>
              </a:ext>
            </a:extLst>
          </p:cNvPr>
          <p:cNvSpPr/>
          <p:nvPr/>
        </p:nvSpPr>
        <p:spPr>
          <a:xfrm>
            <a:off x="6414247" y="309282"/>
            <a:ext cx="1734671" cy="860612"/>
          </a:xfrm>
          <a:prstGeom prst="wedgeRectCallout">
            <a:avLst>
              <a:gd name="adj1" fmla="val 37307"/>
              <a:gd name="adj2" fmla="val 401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“Patriots” in Philly are all well off, well educated, own slaves, etc.</a:t>
            </a:r>
          </a:p>
        </p:txBody>
      </p:sp>
    </p:spTree>
    <p:extLst>
      <p:ext uri="{BB962C8B-B14F-4D97-AF65-F5344CB8AC3E}">
        <p14:creationId xmlns:p14="http://schemas.microsoft.com/office/powerpoint/2010/main" val="288929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F2BC-F009-4234-B46A-B2E2460D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404723" cy="1400530"/>
          </a:xfrm>
        </p:spPr>
        <p:txBody>
          <a:bodyPr/>
          <a:lstStyle/>
          <a:p>
            <a:r>
              <a:rPr lang="en-US" dirty="0"/>
              <a:t>Compromises of the Convention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09C89-F3A2-42A2-8B9F-E341C990D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008530"/>
            <a:ext cx="8946541" cy="5540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want to scrap the Articles altogether, not revise</a:t>
            </a:r>
          </a:p>
          <a:p>
            <a:endParaRPr lang="en-US" dirty="0"/>
          </a:p>
          <a:p>
            <a:r>
              <a:rPr lang="en-US" dirty="0"/>
              <a:t>Virginia Plan (big state plan)</a:t>
            </a:r>
          </a:p>
          <a:p>
            <a:pPr lvl="1"/>
            <a:r>
              <a:rPr lang="en-US" dirty="0"/>
              <a:t>Create a bicameral congress</a:t>
            </a:r>
          </a:p>
          <a:p>
            <a:pPr lvl="1"/>
            <a:r>
              <a:rPr lang="en-US" dirty="0"/>
              <a:t>Representation in both chambers based on population</a:t>
            </a:r>
          </a:p>
          <a:p>
            <a:endParaRPr lang="en-US" dirty="0"/>
          </a:p>
          <a:p>
            <a:r>
              <a:rPr lang="en-US" dirty="0"/>
              <a:t>New Jersey Plan (small state plan)</a:t>
            </a:r>
          </a:p>
          <a:p>
            <a:pPr lvl="1"/>
            <a:r>
              <a:rPr lang="en-US" dirty="0"/>
              <a:t>Create a unicameral congress</a:t>
            </a:r>
          </a:p>
          <a:p>
            <a:pPr lvl="1"/>
            <a:r>
              <a:rPr lang="en-US" dirty="0"/>
              <a:t>Population equal among states</a:t>
            </a:r>
          </a:p>
          <a:p>
            <a:endParaRPr lang="en-US" dirty="0"/>
          </a:p>
          <a:p>
            <a:r>
              <a:rPr lang="en-US" dirty="0"/>
              <a:t>Great Compromise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 Article I ]</a:t>
            </a:r>
          </a:p>
          <a:p>
            <a:pPr lvl="1"/>
            <a:r>
              <a:rPr lang="en-US" dirty="0"/>
              <a:t>House of Representatives</a:t>
            </a:r>
            <a:r>
              <a:rPr lang="en-US" dirty="0">
                <a:sym typeface="Wingdings" panose="05000000000000000000" pitchFamily="2" charset="2"/>
              </a:rPr>
              <a:t> Population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All revenue bills originate in the House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Senate Equal representation</a:t>
            </a:r>
            <a:endParaRPr lang="en-US" dirty="0"/>
          </a:p>
        </p:txBody>
      </p:sp>
      <p:pic>
        <p:nvPicPr>
          <p:cNvPr id="13314" name="Picture 2" descr="Image result for virginia and new jersey plans">
            <a:extLst>
              <a:ext uri="{FF2B5EF4-FFF2-40B4-BE49-F238E27FC236}">
                <a16:creationId xmlns:a16="http://schemas.microsoft.com/office/drawing/2014/main" id="{A07D929A-73A7-4ABA-9F5B-C87A21AB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94" y="2950222"/>
            <a:ext cx="5204930" cy="39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0BC1A3-408C-47CC-B377-70F3E397E750}"/>
              </a:ext>
            </a:extLst>
          </p:cNvPr>
          <p:cNvSpPr/>
          <p:nvPr/>
        </p:nvSpPr>
        <p:spPr>
          <a:xfrm>
            <a:off x="8740588" y="0"/>
            <a:ext cx="3451412" cy="2950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Other Features:</a:t>
            </a:r>
          </a:p>
          <a:p>
            <a:r>
              <a:rPr lang="en-US" sz="2000" dirty="0"/>
              <a:t>-</a:t>
            </a:r>
            <a:r>
              <a:rPr lang="en-US" sz="1600" dirty="0"/>
              <a:t>Small Document</a:t>
            </a:r>
          </a:p>
          <a:p>
            <a:endParaRPr lang="en-US" sz="1600" dirty="0"/>
          </a:p>
          <a:p>
            <a:r>
              <a:rPr lang="en-US" sz="1600" dirty="0"/>
              <a:t>-Creation of a (limited) </a:t>
            </a:r>
            <a:r>
              <a:rPr lang="en-US" sz="1600" dirty="0">
                <a:solidFill>
                  <a:srgbClr val="FFFF00"/>
                </a:solidFill>
              </a:rPr>
              <a:t>Executive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-Checks and Balances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-Electoral College [different today!]</a:t>
            </a:r>
          </a:p>
        </p:txBody>
      </p:sp>
    </p:spTree>
    <p:extLst>
      <p:ext uri="{BB962C8B-B14F-4D97-AF65-F5344CB8AC3E}">
        <p14:creationId xmlns:p14="http://schemas.microsoft.com/office/powerpoint/2010/main" val="391248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4942-B230-4DB6-B338-A0EF1E84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313894" cy="1853248"/>
          </a:xfrm>
        </p:spPr>
        <p:txBody>
          <a:bodyPr/>
          <a:lstStyle/>
          <a:p>
            <a:r>
              <a:rPr lang="en-US" sz="2800" dirty="0"/>
              <a:t>All Men Are Created Equal…But Do They Count?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A1912-38EC-4AD9-8BA3-4241E5B0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9173"/>
            <a:ext cx="9386047" cy="6078071"/>
          </a:xfrm>
        </p:spPr>
        <p:txBody>
          <a:bodyPr>
            <a:normAutofit/>
          </a:bodyPr>
          <a:lstStyle/>
          <a:p>
            <a:r>
              <a:rPr lang="en-US" sz="2400" dirty="0"/>
              <a:t>If representation is based on population…</a:t>
            </a:r>
          </a:p>
          <a:p>
            <a:pPr lvl="1"/>
            <a:r>
              <a:rPr lang="en-US" sz="2000" dirty="0"/>
              <a:t>Slavery</a:t>
            </a:r>
          </a:p>
          <a:p>
            <a:pPr lvl="2"/>
            <a:r>
              <a:rPr lang="en-US" sz="1800" dirty="0"/>
              <a:t>North doesn’t want slaves to count as a person</a:t>
            </a:r>
          </a:p>
          <a:p>
            <a:pPr lvl="2"/>
            <a:r>
              <a:rPr lang="en-US" sz="1800" dirty="0"/>
              <a:t>South wants slaves to count as a person</a:t>
            </a:r>
          </a:p>
          <a:p>
            <a:pPr lvl="2"/>
            <a:r>
              <a:rPr lang="en-US" sz="1800" b="1" dirty="0">
                <a:solidFill>
                  <a:srgbClr val="FFFF00"/>
                </a:solidFill>
              </a:rPr>
              <a:t>3/5 Compromise</a:t>
            </a:r>
          </a:p>
          <a:p>
            <a:pPr lvl="3"/>
            <a:r>
              <a:rPr lang="en-US" sz="1600" b="1" dirty="0"/>
              <a:t>The word slavery never appears in the constitution until after the Civil War</a:t>
            </a:r>
          </a:p>
          <a:p>
            <a:endParaRPr lang="en-US" sz="2400" b="1" dirty="0"/>
          </a:p>
          <a:p>
            <a:r>
              <a:rPr lang="en-US" sz="2400" b="1" dirty="0"/>
              <a:t>Most states want to do away with importation of slaves</a:t>
            </a:r>
          </a:p>
          <a:p>
            <a:pPr lvl="1"/>
            <a:r>
              <a:rPr lang="en-US" sz="2000" b="1" dirty="0"/>
              <a:t>GA, SC protest</a:t>
            </a:r>
          </a:p>
          <a:p>
            <a:pPr lvl="1"/>
            <a:r>
              <a:rPr lang="en-US" sz="2000" b="1" dirty="0"/>
              <a:t>Importation allowed through 1807</a:t>
            </a:r>
          </a:p>
        </p:txBody>
      </p:sp>
      <p:pic>
        <p:nvPicPr>
          <p:cNvPr id="14338" name="Picture 2" descr="Image result for 3/5 compromise">
            <a:extLst>
              <a:ext uri="{FF2B5EF4-FFF2-40B4-BE49-F238E27FC236}">
                <a16:creationId xmlns:a16="http://schemas.microsoft.com/office/drawing/2014/main" id="{C1381C66-AB30-4C86-8A03-403B4C48B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0"/>
          <a:stretch/>
        </p:blipFill>
        <p:spPr bwMode="auto">
          <a:xfrm>
            <a:off x="7052881" y="5004753"/>
            <a:ext cx="5139119" cy="185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8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C241-F024-46B6-8B4C-6B8C37D69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9592558" cy="3329581"/>
          </a:xfrm>
        </p:spPr>
        <p:txBody>
          <a:bodyPr/>
          <a:lstStyle/>
          <a:p>
            <a:r>
              <a:rPr lang="en-US" dirty="0"/>
              <a:t>The Confederation &amp; the Constitution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F6B88-466C-4E78-8F01-44E6257A0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The American Pageant,</a:t>
            </a:r>
          </a:p>
          <a:p>
            <a:r>
              <a:rPr lang="en-US" i="1" dirty="0">
                <a:hlinkClick r:id="rId2"/>
              </a:rPr>
              <a:t>Chapter 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887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5EBE7E-867E-4A4B-9AC3-B81160A384CD}"/>
              </a:ext>
            </a:extLst>
          </p:cNvPr>
          <p:cNvSpPr/>
          <p:nvPr/>
        </p:nvSpPr>
        <p:spPr>
          <a:xfrm>
            <a:off x="7785847" y="-1"/>
            <a:ext cx="4406153" cy="6037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/>
              <a:t>Other Features:</a:t>
            </a:r>
          </a:p>
          <a:p>
            <a:pPr algn="ctr"/>
            <a:endParaRPr lang="en-US" sz="2000" b="1" u="sng" dirty="0"/>
          </a:p>
          <a:p>
            <a:r>
              <a:rPr lang="en-US" sz="2000" dirty="0"/>
              <a:t>-</a:t>
            </a:r>
            <a:r>
              <a:rPr lang="en-US" sz="1600" dirty="0"/>
              <a:t>Small Document</a:t>
            </a:r>
          </a:p>
          <a:p>
            <a:endParaRPr lang="en-US" sz="1600" dirty="0"/>
          </a:p>
          <a:p>
            <a:r>
              <a:rPr lang="en-US" sz="1600" dirty="0"/>
              <a:t>-Creation of a (limited) </a:t>
            </a:r>
            <a:r>
              <a:rPr lang="en-US" sz="1600" dirty="0">
                <a:solidFill>
                  <a:srgbClr val="FFFF00"/>
                </a:solidFill>
              </a:rPr>
              <a:t>Executive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-Checks and Balances/election of Congress 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-Electoral College [different today!]</a:t>
            </a: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  <a:p>
            <a:r>
              <a:rPr lang="en-US" sz="1600" dirty="0">
                <a:solidFill>
                  <a:srgbClr val="FFFF00"/>
                </a:solidFill>
              </a:rPr>
              <a:t>-Creation of Judiciary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EE81533-158E-4BA1-99AD-920B76382AC6}"/>
              </a:ext>
            </a:extLst>
          </p:cNvPr>
          <p:cNvSpPr/>
          <p:nvPr/>
        </p:nvSpPr>
        <p:spPr>
          <a:xfrm>
            <a:off x="300317" y="4114799"/>
            <a:ext cx="7611035" cy="1922929"/>
          </a:xfrm>
          <a:prstGeom prst="rightArrow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DED03FE-38C5-45DD-8D95-4A91AA1590CD}"/>
              </a:ext>
            </a:extLst>
          </p:cNvPr>
          <p:cNvSpPr/>
          <p:nvPr/>
        </p:nvSpPr>
        <p:spPr>
          <a:xfrm>
            <a:off x="0" y="1781736"/>
            <a:ext cx="7947211" cy="1922929"/>
          </a:xfrm>
          <a:prstGeom prst="rightArrow">
            <a:avLst/>
          </a:prstGeom>
          <a:solidFill>
            <a:schemeClr val="tx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419B59-98D1-4C0D-9982-C1D82CAD74ED}"/>
              </a:ext>
            </a:extLst>
          </p:cNvPr>
          <p:cNvSpPr/>
          <p:nvPr/>
        </p:nvSpPr>
        <p:spPr>
          <a:xfrm>
            <a:off x="860612" y="322729"/>
            <a:ext cx="6347012" cy="1156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Representation.</a:t>
            </a:r>
          </a:p>
          <a:p>
            <a:pPr algn="ctr"/>
            <a:r>
              <a:rPr lang="en-US" dirty="0"/>
              <a:t>Consent of the Governed.</a:t>
            </a:r>
          </a:p>
          <a:p>
            <a:pPr algn="ctr"/>
            <a:r>
              <a:rPr lang="en-US" dirty="0"/>
              <a:t>We, the People.</a:t>
            </a:r>
          </a:p>
        </p:txBody>
      </p:sp>
    </p:spTree>
    <p:extLst>
      <p:ext uri="{BB962C8B-B14F-4D97-AF65-F5344CB8AC3E}">
        <p14:creationId xmlns:p14="http://schemas.microsoft.com/office/powerpoint/2010/main" val="393250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1D5398-6415-461D-A462-6E73D5EBACFD}"/>
              </a:ext>
            </a:extLst>
          </p:cNvPr>
          <p:cNvSpPr/>
          <p:nvPr/>
        </p:nvSpPr>
        <p:spPr>
          <a:xfrm rot="21115427">
            <a:off x="350276" y="751813"/>
            <a:ext cx="9404723" cy="3552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42/55 Representatives still around to sign the new document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Three of the 42 go home in protest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The rest—party in the USA!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5D49A5-067B-41E3-B109-40C2B45A3DA3}"/>
              </a:ext>
            </a:extLst>
          </p:cNvPr>
          <p:cNvSpPr/>
          <p:nvPr/>
        </p:nvSpPr>
        <p:spPr>
          <a:xfrm>
            <a:off x="3872752" y="4572000"/>
            <a:ext cx="7180730" cy="1667435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BUT—only takes effect if 9/13 states ratify the new document</a:t>
            </a:r>
          </a:p>
        </p:txBody>
      </p:sp>
    </p:spTree>
    <p:extLst>
      <p:ext uri="{BB962C8B-B14F-4D97-AF65-F5344CB8AC3E}">
        <p14:creationId xmlns:p14="http://schemas.microsoft.com/office/powerpoint/2010/main" val="152155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BD99C-5869-4362-8417-A2557E55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45889" cy="140053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Debate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Sent to revise the document—now we have an entirely new one!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3D092A-9F4A-48A9-98B4-B64201247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68238"/>
              </p:ext>
            </p:extLst>
          </p:nvPr>
        </p:nvGraphicFramePr>
        <p:xfrm>
          <a:off x="381455" y="1361541"/>
          <a:ext cx="8128000" cy="475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5665629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52902203"/>
                    </a:ext>
                  </a:extLst>
                </a:gridCol>
              </a:tblGrid>
              <a:tr h="5526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Federalists (Tories)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Anti-Federalists (Whigs)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890164"/>
                  </a:ext>
                </a:extLst>
              </a:tr>
              <a:tr h="429011">
                <a:tc>
                  <a:txBody>
                    <a:bodyPr/>
                    <a:lstStyle/>
                    <a:p>
                      <a:r>
                        <a:rPr lang="en-US" dirty="0"/>
                        <a:t>Favored a stronger, more centralized government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George Washington, Ben Franklin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Wealthy and educated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Constitution takes sovereignty away; too much power for government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Sam Adams, Patrick Henry, Richard Henry Lee, Thomas Jefferson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States’ Rights advocates / Poor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“Gilded Trap”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Opposed omissions of referencing God, establishing a capital city, creation of an army,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4936231"/>
                  </a:ext>
                </a:extLst>
              </a:tr>
            </a:tbl>
          </a:graphicData>
        </a:graphic>
      </p:graphicFrame>
      <p:pic>
        <p:nvPicPr>
          <p:cNvPr id="15362" name="Picture 2" descr="Image result for sam adams">
            <a:extLst>
              <a:ext uri="{FF2B5EF4-FFF2-40B4-BE49-F238E27FC236}">
                <a16:creationId xmlns:a16="http://schemas.microsoft.com/office/drawing/2014/main" id="{C97F6EC7-A8DD-4E84-8A14-4459FC62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09" y="1096035"/>
            <a:ext cx="3111337" cy="215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patrick henry">
            <a:extLst>
              <a:ext uri="{FF2B5EF4-FFF2-40B4-BE49-F238E27FC236}">
                <a16:creationId xmlns:a16="http://schemas.microsoft.com/office/drawing/2014/main" id="{E2272AEA-028B-4221-A02D-F45F481D7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603" y="3603813"/>
            <a:ext cx="20955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4D4A66-02A5-4A79-B3FB-B6CF8ECDFD15}"/>
              </a:ext>
            </a:extLst>
          </p:cNvPr>
          <p:cNvSpPr/>
          <p:nvPr/>
        </p:nvSpPr>
        <p:spPr>
          <a:xfrm rot="21228795">
            <a:off x="147917" y="3778624"/>
            <a:ext cx="4034118" cy="28967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accept, some reject. (Only 25% vote on special convention to approve the constitution!)</a:t>
            </a:r>
          </a:p>
          <a:p>
            <a:pPr algn="ctr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Federalist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Papers (Hamilton, Madison)</a:t>
            </a:r>
          </a:p>
          <a:p>
            <a:pPr algn="ctr"/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get it passed? Bill of Rights!</a:t>
            </a:r>
          </a:p>
        </p:txBody>
      </p:sp>
    </p:spTree>
    <p:extLst>
      <p:ext uri="{BB962C8B-B14F-4D97-AF65-F5344CB8AC3E}">
        <p14:creationId xmlns:p14="http://schemas.microsoft.com/office/powerpoint/2010/main" val="117864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B004B-BDC4-4C02-B436-5EE39A462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Equality Grows. Sort Of.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2154E-2F43-4014-9429-0340C71E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44706"/>
            <a:ext cx="8946541" cy="53384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Reduced property-holding requirements to vote</a:t>
            </a:r>
          </a:p>
          <a:p>
            <a:endParaRPr lang="en-US" dirty="0"/>
          </a:p>
          <a:p>
            <a:r>
              <a:rPr lang="en-US" dirty="0"/>
              <a:t>Ordinary men and women now addressed as Mr. / Mrs.</a:t>
            </a:r>
          </a:p>
          <a:p>
            <a:endParaRPr lang="en-US" dirty="0"/>
          </a:p>
          <a:p>
            <a:r>
              <a:rPr lang="en-US" dirty="0"/>
              <a:t>Indentured Servants arrive in NY only to be released </a:t>
            </a:r>
          </a:p>
          <a:p>
            <a:endParaRPr lang="en-US" dirty="0"/>
          </a:p>
          <a:p>
            <a:r>
              <a:rPr lang="en-US" dirty="0"/>
              <a:t>Separation of Church and State</a:t>
            </a:r>
          </a:p>
          <a:p>
            <a:endParaRPr lang="en-US" dirty="0"/>
          </a:p>
          <a:p>
            <a:r>
              <a:rPr lang="en-US" dirty="0"/>
              <a:t>Slavery (PA)</a:t>
            </a:r>
          </a:p>
          <a:p>
            <a:endParaRPr lang="en-US" dirty="0"/>
          </a:p>
          <a:p>
            <a:r>
              <a:rPr lang="en-US" dirty="0"/>
              <a:t>Women</a:t>
            </a:r>
          </a:p>
          <a:p>
            <a:pPr lvl="1"/>
            <a:r>
              <a:rPr lang="en-US" dirty="0"/>
              <a:t>War</a:t>
            </a:r>
          </a:p>
          <a:p>
            <a:pPr lvl="1"/>
            <a:r>
              <a:rPr lang="en-US" dirty="0"/>
              <a:t>Voting</a:t>
            </a:r>
          </a:p>
          <a:p>
            <a:pPr lvl="1"/>
            <a:r>
              <a:rPr lang="en-US" dirty="0"/>
              <a:t>Republican Motherhood / Civic Virtue</a:t>
            </a:r>
          </a:p>
        </p:txBody>
      </p:sp>
      <p:pic>
        <p:nvPicPr>
          <p:cNvPr id="17410" name="Picture 2" descr="Image result for republican motherhood">
            <a:extLst>
              <a:ext uri="{FF2B5EF4-FFF2-40B4-BE49-F238E27FC236}">
                <a16:creationId xmlns:a16="http://schemas.microsoft.com/office/drawing/2014/main" id="{4B9B8BA0-7D9B-4282-947E-F1B09986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16" y="3280728"/>
            <a:ext cx="42862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32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38A0-59A1-4D74-BC29-717039B7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664"/>
            <a:ext cx="9404723" cy="1400530"/>
          </a:xfrm>
        </p:spPr>
        <p:txBody>
          <a:bodyPr/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is Zero!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4F85D-7FB5-4294-A2A9-2D548C6A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30306"/>
            <a:ext cx="8946541" cy="64276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American Revolution Ends</a:t>
            </a:r>
          </a:p>
          <a:p>
            <a:endParaRPr lang="en-US" dirty="0"/>
          </a:p>
          <a:p>
            <a:r>
              <a:rPr lang="en-US" dirty="0" err="1"/>
              <a:t>Shays’s</a:t>
            </a:r>
            <a:r>
              <a:rPr lang="en-US" dirty="0"/>
              <a:t> Rebellion</a:t>
            </a:r>
          </a:p>
          <a:p>
            <a:endParaRPr lang="en-US" dirty="0"/>
          </a:p>
          <a:p>
            <a:r>
              <a:rPr lang="en-US" dirty="0"/>
              <a:t>First Continental Congress</a:t>
            </a:r>
          </a:p>
          <a:p>
            <a:endParaRPr lang="en-US" dirty="0"/>
          </a:p>
          <a:p>
            <a:r>
              <a:rPr lang="en-US" dirty="0"/>
              <a:t>Second Continental Congress</a:t>
            </a:r>
          </a:p>
          <a:p>
            <a:endParaRPr lang="en-US" dirty="0"/>
          </a:p>
          <a:p>
            <a:r>
              <a:rPr lang="en-US" dirty="0"/>
              <a:t>Navigation Acts</a:t>
            </a:r>
          </a:p>
          <a:p>
            <a:endParaRPr lang="en-US" dirty="0"/>
          </a:p>
          <a:p>
            <a:r>
              <a:rPr lang="en-US" dirty="0"/>
              <a:t>Boston Massacre</a:t>
            </a:r>
          </a:p>
          <a:p>
            <a:endParaRPr lang="en-US" dirty="0"/>
          </a:p>
          <a:p>
            <a:r>
              <a:rPr lang="en-US" dirty="0"/>
              <a:t>Lexington and Concord</a:t>
            </a:r>
          </a:p>
          <a:p>
            <a:endParaRPr lang="en-US" dirty="0"/>
          </a:p>
          <a:p>
            <a:r>
              <a:rPr lang="en-US" dirty="0"/>
              <a:t>Stamp Act</a:t>
            </a:r>
          </a:p>
          <a:p>
            <a:endParaRPr lang="en-US" dirty="0"/>
          </a:p>
          <a:p>
            <a:r>
              <a:rPr lang="en-US" dirty="0"/>
              <a:t>Royal Proclamation (Proclamation Line)</a:t>
            </a:r>
          </a:p>
          <a:p>
            <a:endParaRPr lang="en-US" dirty="0"/>
          </a:p>
          <a:p>
            <a:r>
              <a:rPr lang="en-US" dirty="0"/>
              <a:t>Seven Years’ War Begins</a:t>
            </a:r>
          </a:p>
        </p:txBody>
      </p:sp>
    </p:spTree>
    <p:extLst>
      <p:ext uri="{BB962C8B-B14F-4D97-AF65-F5344CB8AC3E}">
        <p14:creationId xmlns:p14="http://schemas.microsoft.com/office/powerpoint/2010/main" val="427878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38A0-59A1-4D74-BC29-717039B7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664"/>
            <a:ext cx="9404723" cy="1400530"/>
          </a:xfrm>
        </p:spPr>
        <p:txBody>
          <a:bodyPr/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Goal is Zero!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4F85D-7FB5-4294-A2A9-2D548C6A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430306"/>
            <a:ext cx="8946541" cy="64276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American Revolution Ends - </a:t>
            </a:r>
            <a:r>
              <a:rPr lang="en-US" b="1" dirty="0">
                <a:solidFill>
                  <a:srgbClr val="FFFF00"/>
                </a:solidFill>
              </a:rPr>
              <a:t>1783</a:t>
            </a:r>
          </a:p>
          <a:p>
            <a:endParaRPr lang="en-US" dirty="0"/>
          </a:p>
          <a:p>
            <a:r>
              <a:rPr lang="en-US" dirty="0" err="1"/>
              <a:t>Shays’s</a:t>
            </a:r>
            <a:r>
              <a:rPr lang="en-US" dirty="0"/>
              <a:t> Rebellion - </a:t>
            </a:r>
            <a:r>
              <a:rPr lang="en-US" b="1" dirty="0">
                <a:solidFill>
                  <a:srgbClr val="FFFF00"/>
                </a:solidFill>
              </a:rPr>
              <a:t>1786</a:t>
            </a:r>
          </a:p>
          <a:p>
            <a:endParaRPr lang="en-US" dirty="0"/>
          </a:p>
          <a:p>
            <a:r>
              <a:rPr lang="en-US" dirty="0"/>
              <a:t>First Continental Congress - </a:t>
            </a:r>
            <a:r>
              <a:rPr lang="en-US" b="1" dirty="0">
                <a:solidFill>
                  <a:srgbClr val="FFFF00"/>
                </a:solidFill>
              </a:rPr>
              <a:t>1774</a:t>
            </a:r>
          </a:p>
          <a:p>
            <a:endParaRPr lang="en-US" dirty="0"/>
          </a:p>
          <a:p>
            <a:r>
              <a:rPr lang="en-US" dirty="0"/>
              <a:t>Second Continental Congress - </a:t>
            </a:r>
            <a:r>
              <a:rPr lang="en-US" b="1" dirty="0">
                <a:solidFill>
                  <a:srgbClr val="FFFF00"/>
                </a:solidFill>
              </a:rPr>
              <a:t>1775</a:t>
            </a:r>
          </a:p>
          <a:p>
            <a:endParaRPr lang="en-US" dirty="0"/>
          </a:p>
          <a:p>
            <a:r>
              <a:rPr lang="en-US" dirty="0"/>
              <a:t>Navigation Acts - </a:t>
            </a:r>
            <a:r>
              <a:rPr lang="en-US" b="1" dirty="0">
                <a:solidFill>
                  <a:srgbClr val="FFFF00"/>
                </a:solidFill>
              </a:rPr>
              <a:t>1651</a:t>
            </a:r>
          </a:p>
          <a:p>
            <a:endParaRPr lang="en-US" dirty="0"/>
          </a:p>
          <a:p>
            <a:r>
              <a:rPr lang="en-US" dirty="0"/>
              <a:t>Boston Massacre - </a:t>
            </a:r>
            <a:r>
              <a:rPr lang="en-US" b="1" dirty="0">
                <a:solidFill>
                  <a:srgbClr val="FFFF00"/>
                </a:solidFill>
              </a:rPr>
              <a:t>1770</a:t>
            </a:r>
          </a:p>
          <a:p>
            <a:endParaRPr lang="en-US" dirty="0"/>
          </a:p>
          <a:p>
            <a:r>
              <a:rPr lang="en-US" dirty="0"/>
              <a:t>Lexington and Concord - </a:t>
            </a:r>
            <a:r>
              <a:rPr lang="en-US" b="1" dirty="0">
                <a:solidFill>
                  <a:srgbClr val="FFFF00"/>
                </a:solidFill>
              </a:rPr>
              <a:t>1775</a:t>
            </a:r>
          </a:p>
          <a:p>
            <a:endParaRPr lang="en-US" dirty="0"/>
          </a:p>
          <a:p>
            <a:r>
              <a:rPr lang="en-US" dirty="0"/>
              <a:t>Stamp Act - </a:t>
            </a:r>
            <a:r>
              <a:rPr lang="en-US" b="1" dirty="0">
                <a:solidFill>
                  <a:srgbClr val="FFFF00"/>
                </a:solidFill>
              </a:rPr>
              <a:t>1765</a:t>
            </a:r>
          </a:p>
          <a:p>
            <a:endParaRPr lang="en-US" dirty="0"/>
          </a:p>
          <a:p>
            <a:r>
              <a:rPr lang="en-US" dirty="0"/>
              <a:t>Royal Proclamation (Proclamation Line) - </a:t>
            </a:r>
            <a:r>
              <a:rPr lang="en-US" b="1" dirty="0">
                <a:solidFill>
                  <a:srgbClr val="FFFF00"/>
                </a:solidFill>
              </a:rPr>
              <a:t>1763</a:t>
            </a:r>
          </a:p>
          <a:p>
            <a:endParaRPr lang="en-US" dirty="0"/>
          </a:p>
          <a:p>
            <a:r>
              <a:rPr lang="en-US" dirty="0"/>
              <a:t>Seven Years’ War Begins -</a:t>
            </a:r>
            <a:r>
              <a:rPr lang="en-US" b="1" dirty="0">
                <a:solidFill>
                  <a:srgbClr val="FFFF00"/>
                </a:solidFill>
              </a:rPr>
              <a:t>1754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41FFB2-FD81-46B1-A598-98AA67F0B321}"/>
              </a:ext>
            </a:extLst>
          </p:cNvPr>
          <p:cNvSpPr/>
          <p:nvPr/>
        </p:nvSpPr>
        <p:spPr>
          <a:xfrm>
            <a:off x="887506" y="430306"/>
            <a:ext cx="5822576" cy="627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7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0DA3C-E3B9-41A1-A4CB-CD7A786D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 is Over.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0B30C-1C84-4449-9560-438E08316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1603514"/>
            <a:ext cx="11595652" cy="5062330"/>
          </a:xfrm>
        </p:spPr>
        <p:txBody>
          <a:bodyPr>
            <a:normAutofit/>
          </a:bodyPr>
          <a:lstStyle/>
          <a:p>
            <a:r>
              <a:rPr lang="en-US" dirty="0"/>
              <a:t>Life carried on as normal for many of the colonists during the revolution</a:t>
            </a:r>
          </a:p>
          <a:p>
            <a:endParaRPr lang="en-US" dirty="0"/>
          </a:p>
          <a:p>
            <a:r>
              <a:rPr lang="en-US" dirty="0"/>
              <a:t>“Freedom” did not come quickly—it was gradual</a:t>
            </a:r>
          </a:p>
          <a:p>
            <a:pPr lvl="1"/>
            <a:r>
              <a:rPr lang="en-US" dirty="0"/>
              <a:t>Once we had it, we had to decide what to do with it (difficult!)</a:t>
            </a:r>
          </a:p>
          <a:p>
            <a:endParaRPr lang="en-US" dirty="0"/>
          </a:p>
          <a:p>
            <a:r>
              <a:rPr lang="en-US" dirty="0"/>
              <a:t>Patriots at odds again—not much unifying them</a:t>
            </a:r>
          </a:p>
          <a:p>
            <a:endParaRPr lang="en-US" dirty="0"/>
          </a:p>
          <a:p>
            <a:r>
              <a:rPr lang="en-US" dirty="0"/>
              <a:t>Economic troubles</a:t>
            </a:r>
          </a:p>
          <a:p>
            <a:pPr lvl="1"/>
            <a:r>
              <a:rPr lang="en-US" dirty="0"/>
              <a:t>Second-rate goods</a:t>
            </a:r>
          </a:p>
          <a:p>
            <a:endParaRPr lang="en-US" dirty="0"/>
          </a:p>
          <a:p>
            <a:r>
              <a:rPr lang="en-US" dirty="0"/>
              <a:t>One benefit: most of the thirteen colonies functioned similarly as individual states</a:t>
            </a:r>
          </a:p>
          <a:p>
            <a:pPr lvl="1"/>
            <a:r>
              <a:rPr lang="en-US" dirty="0"/>
              <a:t>Questions about social structure, customs, economic practices, politics, race, class, gender</a:t>
            </a:r>
          </a:p>
        </p:txBody>
      </p:sp>
      <p:pic>
        <p:nvPicPr>
          <p:cNvPr id="1026" name="Picture 2" descr="Image result for the american experiment">
            <a:extLst>
              <a:ext uri="{FF2B5EF4-FFF2-40B4-BE49-F238E27FC236}">
                <a16:creationId xmlns:a16="http://schemas.microsoft.com/office/drawing/2014/main" id="{D38B081A-B7F7-4F33-8859-EA531508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876">
            <a:off x="8110921" y="2669646"/>
            <a:ext cx="3809087" cy="29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7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9E841-FC7C-4E6F-BD0D-1D47A0E9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1E914-2ADC-4EEE-9548-5E03D98B2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672112"/>
            <a:ext cx="8946541" cy="51858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Continental Congress, 1776</a:t>
            </a:r>
          </a:p>
          <a:p>
            <a:pPr lvl="1"/>
            <a:r>
              <a:rPr lang="en-US" dirty="0"/>
              <a:t>Draft new constitutions (declare yourself a free state!)</a:t>
            </a:r>
          </a:p>
          <a:p>
            <a:pPr lvl="1"/>
            <a:r>
              <a:rPr lang="en-US" dirty="0"/>
              <a:t>Largely republican and democratic (</a:t>
            </a:r>
            <a:r>
              <a:rPr lang="en-US" u="sng" dirty="0"/>
              <a:t>not</a:t>
            </a:r>
            <a:r>
              <a:rPr lang="en-US" dirty="0"/>
              <a:t> party)</a:t>
            </a:r>
          </a:p>
          <a:p>
            <a:pPr lvl="1"/>
            <a:r>
              <a:rPr lang="en-US" dirty="0"/>
              <a:t>Massachusetts / convention / change</a:t>
            </a:r>
          </a:p>
          <a:p>
            <a:pPr lvl="2"/>
            <a:r>
              <a:rPr lang="en-US" dirty="0"/>
              <a:t>Oldest Constitution in the world!</a:t>
            </a:r>
          </a:p>
          <a:p>
            <a:pPr lvl="1"/>
            <a:endParaRPr lang="en-US" dirty="0"/>
          </a:p>
          <a:p>
            <a:r>
              <a:rPr lang="en-US" dirty="0"/>
              <a:t>Influence the federal constitution</a:t>
            </a:r>
          </a:p>
          <a:p>
            <a:endParaRPr lang="en-US" dirty="0"/>
          </a:p>
          <a:p>
            <a:r>
              <a:rPr lang="en-US" dirty="0"/>
              <a:t>Contracts—powers of government </a:t>
            </a:r>
          </a:p>
          <a:p>
            <a:pPr lvl="1"/>
            <a:r>
              <a:rPr lang="en-US" dirty="0"/>
              <a:t>Source of authority </a:t>
            </a:r>
          </a:p>
          <a:p>
            <a:pPr lvl="1"/>
            <a:r>
              <a:rPr lang="en-US" dirty="0"/>
              <a:t>Bill of Rights</a:t>
            </a:r>
          </a:p>
          <a:p>
            <a:pPr lvl="1"/>
            <a:r>
              <a:rPr lang="en-US" dirty="0"/>
              <a:t>Annual elections</a:t>
            </a:r>
          </a:p>
          <a:p>
            <a:pPr lvl="1"/>
            <a:r>
              <a:rPr lang="en-US" dirty="0"/>
              <a:t>Branched-government</a:t>
            </a:r>
          </a:p>
        </p:txBody>
      </p:sp>
      <p:pic>
        <p:nvPicPr>
          <p:cNvPr id="2050" name="Picture 2" descr="Image result for massachusetts constitution">
            <a:extLst>
              <a:ext uri="{FF2B5EF4-FFF2-40B4-BE49-F238E27FC236}">
                <a16:creationId xmlns:a16="http://schemas.microsoft.com/office/drawing/2014/main" id="{5BBC5538-816E-4A0D-9DE6-84FB1294F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068" y="118324"/>
            <a:ext cx="3769531" cy="48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ranches of government">
            <a:extLst>
              <a:ext uri="{FF2B5EF4-FFF2-40B4-BE49-F238E27FC236}">
                <a16:creationId xmlns:a16="http://schemas.microsoft.com/office/drawing/2014/main" id="{D2FC8144-798E-4DD7-8939-B11CF500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65" y="4720376"/>
            <a:ext cx="5334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74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D641-9DE8-462A-854B-9EA057F6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8199C-42D4-4DCA-AB35-DF706A0C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76" y="1550504"/>
            <a:ext cx="8946541" cy="51550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revolution, states seize control of Loyalist holdings</a:t>
            </a:r>
          </a:p>
          <a:p>
            <a:pPr lvl="1"/>
            <a:r>
              <a:rPr lang="en-US" dirty="0"/>
              <a:t>Reduced to small farms</a:t>
            </a:r>
          </a:p>
          <a:p>
            <a:endParaRPr lang="en-US" dirty="0"/>
          </a:p>
          <a:p>
            <a:r>
              <a:rPr lang="en-US" dirty="0"/>
              <a:t>Largely industrial up north—non-importation agreements</a:t>
            </a:r>
          </a:p>
          <a:p>
            <a:pPr lvl="1"/>
            <a:r>
              <a:rPr lang="en-US" dirty="0"/>
              <a:t>Still largely agricultural</a:t>
            </a:r>
          </a:p>
          <a:p>
            <a:endParaRPr lang="en-US" dirty="0"/>
          </a:p>
          <a:p>
            <a:r>
              <a:rPr lang="en-US" dirty="0"/>
              <a:t>Some disruption in maritime trade</a:t>
            </a:r>
          </a:p>
          <a:p>
            <a:pPr lvl="1"/>
            <a:r>
              <a:rPr lang="en-US" dirty="0"/>
              <a:t>Ships cut off to West Indies / Navigation Laws</a:t>
            </a:r>
          </a:p>
          <a:p>
            <a:endParaRPr lang="en-US" dirty="0"/>
          </a:p>
          <a:p>
            <a:r>
              <a:rPr lang="en-US" dirty="0"/>
              <a:t>Still free to trade with other nations—helpful!</a:t>
            </a:r>
          </a:p>
          <a:p>
            <a:endParaRPr lang="en-US" dirty="0"/>
          </a:p>
          <a:p>
            <a:r>
              <a:rPr lang="en-US" dirty="0"/>
              <a:t>Depression, thought—states spent more money during the war than they could pay</a:t>
            </a:r>
          </a:p>
          <a:p>
            <a:pPr lvl="1"/>
            <a:r>
              <a:rPr lang="en-US" dirty="0"/>
              <a:t>Profiteers, inflation, etc.</a:t>
            </a:r>
          </a:p>
        </p:txBody>
      </p:sp>
      <p:pic>
        <p:nvPicPr>
          <p:cNvPr id="3074" name="Picture 2" descr="Image result for western merchants hong kong tea">
            <a:extLst>
              <a:ext uri="{FF2B5EF4-FFF2-40B4-BE49-F238E27FC236}">
                <a16:creationId xmlns:a16="http://schemas.microsoft.com/office/drawing/2014/main" id="{4DA721E8-0232-44DE-975E-4DAECA89E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6601" r="4348" b="6601"/>
          <a:stretch/>
        </p:blipFill>
        <p:spPr bwMode="auto">
          <a:xfrm rot="741798">
            <a:off x="7784076" y="410464"/>
            <a:ext cx="4146894" cy="28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5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6D67-FA37-4B69-8E83-C4E4F6E3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80" y="0"/>
            <a:ext cx="9404723" cy="1400530"/>
          </a:xfrm>
        </p:spPr>
        <p:txBody>
          <a:bodyPr/>
          <a:lstStyle/>
          <a:p>
            <a:r>
              <a:rPr lang="en-US" dirty="0"/>
              <a:t>The Articles of Confederation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97033-2F61-4688-8FB5-4CE238C78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044" y="1046922"/>
            <a:ext cx="11410122" cy="58110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Continental Congress of 1775—unconstitutional; no authority</a:t>
            </a:r>
          </a:p>
          <a:p>
            <a:pPr lvl="1"/>
            <a:r>
              <a:rPr lang="en-US" dirty="0"/>
              <a:t>Treason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Each state is individualistic, free</a:t>
            </a:r>
          </a:p>
          <a:p>
            <a:pPr lvl="1"/>
            <a:r>
              <a:rPr lang="en-US" dirty="0"/>
              <a:t>Making own money, militia, treaties, etc.</a:t>
            </a:r>
          </a:p>
          <a:p>
            <a:pPr lvl="1"/>
            <a:endParaRPr lang="en-US" dirty="0"/>
          </a:p>
          <a:p>
            <a:r>
              <a:rPr lang="en-US" dirty="0"/>
              <a:t>1777—Articles of Confederation (ratified by all 13 states by 1781)</a:t>
            </a:r>
          </a:p>
          <a:p>
            <a:endParaRPr lang="en-US" dirty="0"/>
          </a:p>
          <a:p>
            <a:r>
              <a:rPr lang="en-US" dirty="0"/>
              <a:t>Point of discord: land</a:t>
            </a:r>
          </a:p>
          <a:p>
            <a:pPr lvl="1"/>
            <a:r>
              <a:rPr lang="en-US" dirty="0"/>
              <a:t>Land rich states better able to pay off debts</a:t>
            </a:r>
          </a:p>
          <a:p>
            <a:pPr lvl="1"/>
            <a:r>
              <a:rPr lang="en-US" dirty="0"/>
              <a:t>Poorer states not as likely</a:t>
            </a:r>
          </a:p>
          <a:p>
            <a:pPr lvl="2"/>
            <a:r>
              <a:rPr lang="en-US" dirty="0"/>
              <a:t>But they helped fight for the cause! (kind of like the Seven-Years’ War)</a:t>
            </a:r>
          </a:p>
          <a:p>
            <a:pPr lvl="2"/>
            <a:r>
              <a:rPr lang="en-US" dirty="0"/>
              <a:t>Only way to pay off is through taxes—not good!</a:t>
            </a:r>
          </a:p>
          <a:p>
            <a:pPr lvl="2"/>
            <a:r>
              <a:rPr lang="en-US" dirty="0"/>
              <a:t>Argument—turn that land over the federal government</a:t>
            </a:r>
          </a:p>
          <a:p>
            <a:pPr lvl="1"/>
            <a:r>
              <a:rPr lang="en-US" dirty="0"/>
              <a:t>Land “poor” states hold out on approving the Articles until they know they have something!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A11B0A4-4397-40DF-9984-C1DCEB3B8355}"/>
              </a:ext>
            </a:extLst>
          </p:cNvPr>
          <p:cNvSpPr/>
          <p:nvPr/>
        </p:nvSpPr>
        <p:spPr>
          <a:xfrm>
            <a:off x="8839200" y="781879"/>
            <a:ext cx="2945230" cy="1722782"/>
          </a:xfrm>
          <a:prstGeom prst="wedgeRectCallout">
            <a:avLst>
              <a:gd name="adj1" fmla="val -45840"/>
              <a:gd name="adj2" fmla="val 25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 lands transferred to power of the federal government—helps unite colonists; land to be purchased by farmers from Feds</a:t>
            </a:r>
          </a:p>
        </p:txBody>
      </p:sp>
    </p:spTree>
    <p:extLst>
      <p:ext uri="{BB962C8B-B14F-4D97-AF65-F5344CB8AC3E}">
        <p14:creationId xmlns:p14="http://schemas.microsoft.com/office/powerpoint/2010/main" val="355826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8C8C2-EEAC-4C1F-8C65-A6F60FE4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19EC-8CF7-4C12-AF35-CD3D6C23E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western land cessions">
            <a:extLst>
              <a:ext uri="{FF2B5EF4-FFF2-40B4-BE49-F238E27FC236}">
                <a16:creationId xmlns:a16="http://schemas.microsoft.com/office/drawing/2014/main" id="{CAA07FDD-2BC3-44A5-88ED-B510B44C4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66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97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8A82-0A05-490E-B5FE-36F6D1C0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Constitution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8FC8-25B4-4BB4-A3B7-5B8F326B6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“Loose Confederation” / “Loose Friendship”</a:t>
            </a:r>
          </a:p>
          <a:p>
            <a:endParaRPr lang="en-US" dirty="0"/>
          </a:p>
          <a:p>
            <a:r>
              <a:rPr lang="en-US" dirty="0"/>
              <a:t>Point of it all—limit the power of the government</a:t>
            </a:r>
          </a:p>
          <a:p>
            <a:pPr lvl="1"/>
            <a:r>
              <a:rPr lang="en-US" dirty="0"/>
              <a:t>Individual over State</a:t>
            </a:r>
          </a:p>
          <a:p>
            <a:endParaRPr lang="en-US" dirty="0"/>
          </a:p>
          <a:p>
            <a:r>
              <a:rPr lang="en-US" dirty="0"/>
              <a:t>A Congress with no real power</a:t>
            </a:r>
          </a:p>
          <a:p>
            <a:pPr lvl="1"/>
            <a:r>
              <a:rPr lang="en-US" dirty="0"/>
              <a:t>No chief executive </a:t>
            </a:r>
          </a:p>
          <a:p>
            <a:pPr lvl="1"/>
            <a:r>
              <a:rPr lang="en-US" dirty="0"/>
              <a:t>Judiciary left to the states</a:t>
            </a:r>
          </a:p>
        </p:txBody>
      </p:sp>
      <p:pic>
        <p:nvPicPr>
          <p:cNvPr id="5122" name="Picture 2" descr="Image result for articles of confederation">
            <a:extLst>
              <a:ext uri="{FF2B5EF4-FFF2-40B4-BE49-F238E27FC236}">
                <a16:creationId xmlns:a16="http://schemas.microsoft.com/office/drawing/2014/main" id="{58F3363A-50B4-4C18-ACEB-3F68FE80F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1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488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4581-9CA5-4BDC-8387-69414975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3" y="-28542"/>
            <a:ext cx="9404723" cy="1400530"/>
          </a:xfrm>
        </p:spPr>
        <p:txBody>
          <a:bodyPr/>
          <a:lstStyle/>
          <a:p>
            <a:r>
              <a:rPr lang="en-US" dirty="0"/>
              <a:t>The Articles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AB9AA8-651A-47CB-BD8C-7FCD60318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693780"/>
              </p:ext>
            </p:extLst>
          </p:nvPr>
        </p:nvGraphicFramePr>
        <p:xfrm>
          <a:off x="0" y="834189"/>
          <a:ext cx="12192000" cy="5598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1368">
                  <a:extLst>
                    <a:ext uri="{9D8B030D-6E8A-4147-A177-3AD203B41FA5}">
                      <a16:colId xmlns:a16="http://schemas.microsoft.com/office/drawing/2014/main" val="630695572"/>
                    </a:ext>
                  </a:extLst>
                </a:gridCol>
                <a:gridCol w="7860632">
                  <a:extLst>
                    <a:ext uri="{9D8B030D-6E8A-4147-A177-3AD203B41FA5}">
                      <a16:colId xmlns:a16="http://schemas.microsoft.com/office/drawing/2014/main" val="3610776400"/>
                    </a:ext>
                  </a:extLst>
                </a:gridCol>
              </a:tblGrid>
              <a:tr h="696009"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i="0" dirty="0"/>
                        <a:t>Weaknesses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4131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Each state gets one vote—regardless of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321361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To get important bills through, 9/13 states must approve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55698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Amendments must be passed by unanimous vote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6480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Weak Congress (purposeful!)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533781"/>
                  </a:ext>
                </a:extLst>
              </a:tr>
              <a:tr h="7111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Congress has no power to regulate commerce or collect taxes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704169"/>
                  </a:ext>
                </a:extLst>
              </a:tr>
              <a:tr h="6960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           -Taxes established; states asked to pay voluntarily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920646"/>
                  </a:ext>
                </a:extLst>
              </a:tr>
              <a:tr h="71111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Federal government could advice and appeal, but not control states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551992"/>
                  </a:ext>
                </a:extLst>
              </a:tr>
            </a:tbl>
          </a:graphicData>
        </a:graphic>
      </p:graphicFrame>
      <p:pic>
        <p:nvPicPr>
          <p:cNvPr id="7170" name="Picture 2" descr="Image result for apush memes royals">
            <a:extLst>
              <a:ext uri="{FF2B5EF4-FFF2-40B4-BE49-F238E27FC236}">
                <a16:creationId xmlns:a16="http://schemas.microsoft.com/office/drawing/2014/main" id="{20AD61F6-32DF-4E52-AD96-4364FB2A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189"/>
            <a:ext cx="4267200" cy="602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8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257</TotalTime>
  <Words>1458</Words>
  <Application>Microsoft Office PowerPoint</Application>
  <PresentationFormat>Widescreen</PresentationFormat>
  <Paragraphs>305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Century Gothic</vt:lpstr>
      <vt:lpstr>Wingdings</vt:lpstr>
      <vt:lpstr>Wingdings 3</vt:lpstr>
      <vt:lpstr>Ion</vt:lpstr>
      <vt:lpstr>PowerPoint Presentation</vt:lpstr>
      <vt:lpstr>The Confederation &amp; the Constitution</vt:lpstr>
      <vt:lpstr>Revolution is Over. Now What?</vt:lpstr>
      <vt:lpstr>Constitution Making</vt:lpstr>
      <vt:lpstr>Economy </vt:lpstr>
      <vt:lpstr>The Articles of Confederation</vt:lpstr>
      <vt:lpstr>PowerPoint Presentation</vt:lpstr>
      <vt:lpstr>Our First Constitution </vt:lpstr>
      <vt:lpstr>The Articles</vt:lpstr>
      <vt:lpstr>The Articles</vt:lpstr>
      <vt:lpstr>BUT…</vt:lpstr>
      <vt:lpstr>The Articles</vt:lpstr>
      <vt:lpstr>Landmark Laws</vt:lpstr>
      <vt:lpstr>Landmark Laws</vt:lpstr>
      <vt:lpstr>Trade Woes</vt:lpstr>
      <vt:lpstr>Shay’s Rebellion  From Threats Outside the Nation, to Threats Within the Nation</vt:lpstr>
      <vt:lpstr>A New Convention</vt:lpstr>
      <vt:lpstr>Compromises of the Convention</vt:lpstr>
      <vt:lpstr>All Men Are Created Equal…But Do They Count?</vt:lpstr>
      <vt:lpstr>PowerPoint Presentation</vt:lpstr>
      <vt:lpstr>PowerPoint Presentation</vt:lpstr>
      <vt:lpstr>The Great Debate       Sent to revise the document—now we have an entirely new one!</vt:lpstr>
      <vt:lpstr>Equality Grows. Sort Of.</vt:lpstr>
      <vt:lpstr>The Goal is Zero!</vt:lpstr>
      <vt:lpstr>The Goal is Zero!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Confederation &amp; the Constitution</dc:title>
  <dc:creator>Ryan</dc:creator>
  <cp:lastModifiedBy>Ryan</cp:lastModifiedBy>
  <cp:revision>21</cp:revision>
  <dcterms:created xsi:type="dcterms:W3CDTF">2018-10-17T01:30:40Z</dcterms:created>
  <dcterms:modified xsi:type="dcterms:W3CDTF">2018-10-17T05:48:08Z</dcterms:modified>
</cp:coreProperties>
</file>